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3" r:id="rId5"/>
    <p:sldId id="264" r:id="rId6"/>
    <p:sldId id="269" r:id="rId7"/>
    <p:sldId id="259" r:id="rId8"/>
    <p:sldId id="270" r:id="rId9"/>
    <p:sldId id="272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10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4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79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6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5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98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89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5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06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79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24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17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F542-5E98-4225-B45F-71A0432D6046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F0132-C7AC-43C4-9B37-FFE19A6CA3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73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1692634"/>
            <a:ext cx="9144000" cy="2387600"/>
          </a:xfrm>
        </p:spPr>
        <p:txBody>
          <a:bodyPr/>
          <a:lstStyle/>
          <a:p>
            <a:r>
              <a:rPr lang="ru-RU" b="1" dirty="0" smtClean="0"/>
              <a:t>Технологические вызовы для городов в 2020 году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426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13" y="2910329"/>
            <a:ext cx="5123116" cy="35013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188809" y="451787"/>
            <a:ext cx="94644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Анализ влияния </a:t>
            </a:r>
            <a:r>
              <a:rPr lang="ru-RU" sz="2400" dirty="0" smtClean="0"/>
              <a:t>музеев </a:t>
            </a:r>
            <a:r>
              <a:rPr lang="ru-RU" sz="2400" dirty="0" smtClean="0"/>
              <a:t>на </a:t>
            </a:r>
            <a:r>
              <a:rPr lang="ru-RU" sz="2400" dirty="0" smtClean="0"/>
              <a:t>привлечение экономически </a:t>
            </a:r>
            <a:r>
              <a:rPr lang="ru-RU" sz="2400" dirty="0" smtClean="0"/>
              <a:t>активных </a:t>
            </a:r>
            <a:r>
              <a:rPr lang="ru-RU" sz="2400" dirty="0" smtClean="0"/>
              <a:t>жителей в район по Москве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8203" y="2038894"/>
            <a:ext cx="459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Спальные </a:t>
            </a:r>
            <a:r>
              <a:rPr lang="ru-RU" sz="1600" b="1" dirty="0" smtClean="0"/>
              <a:t>районы</a:t>
            </a:r>
            <a:r>
              <a:rPr lang="en-GB" sz="1600" b="1" dirty="0" smtClean="0"/>
              <a:t>: </a:t>
            </a:r>
            <a:r>
              <a:rPr lang="ru-RU" sz="1600" b="1" dirty="0" smtClean="0"/>
              <a:t>положительная </a:t>
            </a:r>
            <a:r>
              <a:rPr lang="ru-RU" sz="1600" b="1" dirty="0" smtClean="0"/>
              <a:t>связь между</a:t>
            </a:r>
          </a:p>
          <a:p>
            <a:r>
              <a:rPr lang="ru-RU" sz="1600" b="1" dirty="0" smtClean="0"/>
              <a:t> музеями и экономически активным населением</a:t>
            </a:r>
            <a:endParaRPr lang="ru-RU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41155" y="2063886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Центр</a:t>
            </a:r>
            <a:r>
              <a:rPr lang="en-GB" sz="1600" b="1" dirty="0" smtClean="0"/>
              <a:t>:</a:t>
            </a:r>
            <a:r>
              <a:rPr lang="ru-RU" sz="1600" b="1" dirty="0" smtClean="0"/>
              <a:t> </a:t>
            </a:r>
            <a:r>
              <a:rPr lang="ru-RU" sz="1600" b="1" dirty="0" smtClean="0"/>
              <a:t>отрицательная </a:t>
            </a:r>
            <a:r>
              <a:rPr lang="ru-RU" sz="1600" b="1" dirty="0" smtClean="0"/>
              <a:t>корреляция</a:t>
            </a:r>
            <a:r>
              <a:rPr lang="en-GB" sz="1600" b="1" dirty="0" smtClean="0"/>
              <a:t>, </a:t>
            </a:r>
            <a:r>
              <a:rPr lang="ru-RU" sz="1600" b="1" dirty="0" smtClean="0"/>
              <a:t>другие </a:t>
            </a:r>
            <a:r>
              <a:rPr lang="en-GB" sz="1600" b="1" dirty="0" smtClean="0"/>
              <a:t>POI</a:t>
            </a:r>
            <a:r>
              <a:rPr lang="ru-RU" sz="1600" b="1" dirty="0" smtClean="0"/>
              <a:t> привлекают «сильнее»</a:t>
            </a:r>
            <a:endParaRPr lang="ru-RU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145"/>
          <a:stretch/>
        </p:blipFill>
        <p:spPr>
          <a:xfrm>
            <a:off x="804578" y="2910329"/>
            <a:ext cx="4953223" cy="35128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7675" y="6657685"/>
            <a:ext cx="7238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cs typeface="Arial" panose="020B0604020202020204" pitchFamily="34" charset="0"/>
              </a:rPr>
              <a:t>Источник: Исследование </a:t>
            </a:r>
            <a:r>
              <a:rPr lang="ru-RU" sz="1600" dirty="0" smtClean="0">
                <a:cs typeface="Arial" panose="020B0604020202020204" pitchFamily="34" charset="0"/>
              </a:rPr>
              <a:t>докладчика на данных компании </a:t>
            </a:r>
            <a:r>
              <a:rPr lang="en-GB" sz="1600" dirty="0" err="1" smtClean="0">
                <a:cs typeface="Arial" panose="020B0604020202020204" pitchFamily="34" charset="0"/>
              </a:rPr>
              <a:t>Locomizer</a:t>
            </a:r>
            <a:r>
              <a:rPr lang="ru-RU" sz="1600" dirty="0">
                <a:cs typeface="Arial" panose="020B0604020202020204" pitchFamily="34" charset="0"/>
              </a:rPr>
              <a:t> </a:t>
            </a:r>
            <a:r>
              <a:rPr lang="ru-RU" sz="1600" dirty="0" smtClean="0">
                <a:cs typeface="Arial" panose="020B0604020202020204" pitchFamily="34" charset="0"/>
              </a:rPr>
              <a:t>01.19-07.20</a:t>
            </a:r>
            <a:endParaRPr lang="ru-RU" sz="1600" dirty="0">
              <a:cs typeface="Arial" panose="020B0604020202020204" pitchFamily="34" charset="0"/>
            </a:endParaRPr>
          </a:p>
        </p:txBody>
      </p:sp>
      <p:pic>
        <p:nvPicPr>
          <p:cNvPr id="1026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4548930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48" y="4323598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5393857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025180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ile:BSicon MUSEUM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22" y="5232580"/>
            <a:ext cx="194520" cy="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ile:BSicon MUSEUM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51" y="4559203"/>
            <a:ext cx="218793" cy="2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ile:BSicon MUSEUM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11" y="4341515"/>
            <a:ext cx="212721" cy="21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ile:BSicon MUSEUM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77" y="4382651"/>
            <a:ext cx="210579" cy="2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ile:BSicon MUSEUM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812" y="5232579"/>
            <a:ext cx="161277" cy="1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ile:BSicon MUSEUM.svg - Wikimedia Comm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422" y="4382652"/>
            <a:ext cx="192585" cy="1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559" y="3150696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954" y="3735511"/>
            <a:ext cx="235605" cy="2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File:BSicon MUSEUM.svg - Wikimedia Comm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983" y="4515615"/>
            <a:ext cx="177009" cy="17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ile:BSicon MUSEUM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067" y="4113498"/>
            <a:ext cx="205133" cy="2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ile:BSicon MUSEUM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97" y="3898727"/>
            <a:ext cx="205133" cy="2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206" y="5449109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550" y="3969048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394" y="3741513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ile:BSicon MUSEUM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983" y="3623710"/>
            <a:ext cx="235606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77240" y="827395"/>
            <a:ext cx="1034553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lnSpc>
                <a:spcPct val="200000"/>
              </a:lnSpc>
            </a:pPr>
            <a:r>
              <a:rPr lang="ru-RU" sz="2800" b="1" dirty="0" smtClean="0"/>
              <a:t>Ключевые сферы, требующие </a:t>
            </a:r>
            <a:r>
              <a:rPr lang="ru-RU" sz="2800" b="1" dirty="0" smtClean="0"/>
              <a:t>внимания </a:t>
            </a:r>
            <a:r>
              <a:rPr lang="ru-RU" sz="2800" b="1" dirty="0" smtClean="0"/>
              <a:t>российских городов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Конфиденциальность </a:t>
            </a:r>
            <a:r>
              <a:rPr lang="ru-RU" sz="2400" dirty="0" smtClean="0"/>
              <a:t>данных и </a:t>
            </a:r>
            <a:r>
              <a:rPr lang="ru-RU" sz="2400" dirty="0" err="1" smtClean="0"/>
              <a:t>кибербезопасность</a:t>
            </a:r>
            <a:endParaRPr lang="ru-RU" sz="2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Взаимодействие с </a:t>
            </a:r>
            <a:r>
              <a:rPr lang="ru-RU" sz="2400" dirty="0" smtClean="0"/>
              <a:t>академической средой</a:t>
            </a:r>
            <a:endParaRPr lang="ru-RU" sz="2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Раскрытие коммерческих данных для исследований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 городе инструментов реал-тайм анализа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Внимание к экономическому потенциалу некоммерческих институтов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472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462" y="1269985"/>
            <a:ext cx="10887075" cy="1325563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Задача</a:t>
            </a:r>
            <a:r>
              <a:rPr lang="en-GB" sz="2800" b="1" dirty="0" smtClean="0"/>
              <a:t> I</a:t>
            </a:r>
            <a:r>
              <a:rPr lang="ru-RU" sz="2800" b="1" dirty="0" smtClean="0"/>
              <a:t> </a:t>
            </a:r>
            <a:r>
              <a:rPr lang="ru-RU" sz="2800" b="1" dirty="0" smtClean="0"/>
              <a:t>: </a:t>
            </a:r>
            <a:r>
              <a:rPr lang="ru-RU" sz="2800" b="1" dirty="0"/>
              <a:t>о</a:t>
            </a:r>
            <a:r>
              <a:rPr lang="ru-RU" sz="2800" b="1" dirty="0" smtClean="0"/>
              <a:t>ценить </a:t>
            </a:r>
            <a:r>
              <a:rPr lang="ru-RU" sz="2800" b="1" dirty="0" smtClean="0"/>
              <a:t>эффективность мер </a:t>
            </a:r>
            <a:r>
              <a:rPr lang="ru-RU" sz="2800" b="1" dirty="0" smtClean="0"/>
              <a:t>правительства в связи с </a:t>
            </a:r>
            <a:r>
              <a:rPr lang="en-GB" sz="2800" b="1" dirty="0" smtClean="0"/>
              <a:t>COVID-19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5462" y="2833055"/>
            <a:ext cx="11161659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2800" b="1" dirty="0" smtClean="0">
                <a:latin typeface="+mj-lt"/>
                <a:ea typeface="+mj-ea"/>
                <a:cs typeface="+mj-cs"/>
              </a:rPr>
              <a:t>Вызов: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получать «большие» данные </a:t>
            </a:r>
            <a:r>
              <a:rPr lang="ru-RU" sz="2400" dirty="0">
                <a:latin typeface="+mj-lt"/>
                <a:ea typeface="+mj-ea"/>
                <a:cs typeface="+mj-cs"/>
              </a:rPr>
              <a:t>о перемещении людей в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реальном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времени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400" dirty="0" smtClean="0"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sz="2400" b="1" dirty="0" smtClean="0">
                <a:latin typeface="+mj-lt"/>
                <a:ea typeface="+mj-ea"/>
                <a:cs typeface="+mj-cs"/>
              </a:rPr>
              <a:t>Сложности: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о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граниченное время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в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ысокие риски в случае ошибки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о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тсутствие данных и человеческих ресурсов у городов для детального анализа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52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767583"/>
            <a:ext cx="6044555" cy="3592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564" y="1960871"/>
            <a:ext cx="5119263" cy="480131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ru-RU" sz="2000" b="1" dirty="0" smtClean="0">
                <a:latin typeface="+mj-lt"/>
              </a:rPr>
              <a:t>Потенциальные </a:t>
            </a:r>
            <a:r>
              <a:rPr lang="ru-RU" sz="2000" b="1" dirty="0">
                <a:latin typeface="+mj-lt"/>
              </a:rPr>
              <a:t>владельцы данных: </a:t>
            </a:r>
            <a:endParaRPr lang="ru-RU" b="1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Мобильные </a:t>
            </a:r>
            <a:r>
              <a:rPr lang="ru-RU" dirty="0" smtClean="0"/>
              <a:t>операторы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err="1" smtClean="0"/>
              <a:t>Агрегаторы</a:t>
            </a:r>
            <a:r>
              <a:rPr lang="ru-RU" dirty="0" smtClean="0"/>
              <a:t> данных мобильных </a:t>
            </a:r>
            <a:r>
              <a:rPr lang="ru-RU" dirty="0" smtClean="0"/>
              <a:t>приложений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Банки</a:t>
            </a:r>
            <a:endParaRPr lang="ru-RU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Провайдеры камер </a:t>
            </a:r>
            <a:r>
              <a:rPr lang="ru-RU" dirty="0" smtClean="0"/>
              <a:t>видео-наблюдения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lnSpc>
                <a:spcPct val="200000"/>
              </a:lnSpc>
            </a:pPr>
            <a:endParaRPr lang="ru-RU" dirty="0" smtClean="0"/>
          </a:p>
          <a:p>
            <a:pPr>
              <a:lnSpc>
                <a:spcPct val="200000"/>
              </a:lnSpc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90814" y="6592908"/>
            <a:ext cx="2442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Источник</a:t>
            </a:r>
            <a:r>
              <a:rPr lang="en-GB" sz="1600" dirty="0" smtClean="0"/>
              <a:t>: </a:t>
            </a:r>
            <a:r>
              <a:rPr lang="en-GB" sz="1600" dirty="0" smtClean="0"/>
              <a:t>FT 12 </a:t>
            </a:r>
            <a:r>
              <a:rPr lang="en-GB" sz="1600" dirty="0" smtClean="0"/>
              <a:t>Ma</a:t>
            </a:r>
            <a:r>
              <a:rPr lang="ru-RU" sz="1600" dirty="0" smtClean="0"/>
              <a:t>й</a:t>
            </a:r>
            <a:r>
              <a:rPr lang="en-GB" sz="1600" dirty="0" smtClean="0"/>
              <a:t> </a:t>
            </a:r>
            <a:r>
              <a:rPr lang="en-GB" sz="1600" dirty="0" smtClean="0"/>
              <a:t>2020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959102" y="593730"/>
            <a:ext cx="1091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+mj-lt"/>
              </a:rPr>
              <a:t>Решение: </a:t>
            </a:r>
            <a:r>
              <a:rPr lang="ru-RU" sz="2400" dirty="0" smtClean="0">
                <a:latin typeface="+mj-lt"/>
              </a:rPr>
              <a:t>сотрудничество компаний-владельцев данных, властей и исследователей </a:t>
            </a:r>
            <a:r>
              <a:rPr lang="ru-RU" sz="2400" dirty="0" smtClean="0">
                <a:latin typeface="+mj-lt"/>
              </a:rPr>
              <a:t>для оперативного решения аналитических задач</a:t>
            </a:r>
            <a:endParaRPr lang="ru-RU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959102" y="2011864"/>
            <a:ext cx="56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Пример: </a:t>
            </a:r>
            <a:r>
              <a:rPr lang="ru-RU" sz="2000" dirty="0" smtClean="0">
                <a:latin typeface="+mj-lt"/>
              </a:rPr>
              <a:t>Работа </a:t>
            </a:r>
            <a:r>
              <a:rPr lang="ru-RU" sz="2000" dirty="0">
                <a:latin typeface="+mj-lt"/>
              </a:rPr>
              <a:t>компании </a:t>
            </a:r>
            <a:r>
              <a:rPr lang="en-GB" sz="2000" dirty="0" err="1">
                <a:latin typeface="+mj-lt"/>
              </a:rPr>
              <a:t>Huq</a:t>
            </a:r>
            <a:r>
              <a:rPr lang="en-GB" sz="2000" dirty="0">
                <a:latin typeface="+mj-lt"/>
              </a:rPr>
              <a:t>, University College London, </a:t>
            </a:r>
            <a:r>
              <a:rPr lang="en-GB" sz="2000" dirty="0" err="1">
                <a:latin typeface="+mj-lt"/>
              </a:rPr>
              <a:t>FinancialTimes</a:t>
            </a:r>
            <a:r>
              <a:rPr lang="ru-RU" sz="2000" dirty="0">
                <a:latin typeface="+mj-lt"/>
              </a:rPr>
              <a:t> для правительства </a:t>
            </a:r>
            <a:r>
              <a:rPr lang="en-GB" sz="2000" dirty="0">
                <a:latin typeface="+mj-lt"/>
              </a:rPr>
              <a:t>UK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9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35" t="8967" r="14314" b="7935"/>
          <a:stretch/>
        </p:blipFill>
        <p:spPr>
          <a:xfrm>
            <a:off x="3006709" y="2697112"/>
            <a:ext cx="2754020" cy="32334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022" y="1674248"/>
            <a:ext cx="538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На 39% сократилось число пешеходов в торговых районах</a:t>
            </a:r>
            <a:endParaRPr lang="ru-RU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15449" y="1670985"/>
            <a:ext cx="5962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На 21% сократилось число «богатых» людей в торговых районах</a:t>
            </a:r>
            <a:endParaRPr lang="ru-RU" sz="1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1000"/>
                    </a14:imgEffect>
                    <a14:imgEffect>
                      <a14:colorTemperature colorTemp="6254"/>
                    </a14:imgEffect>
                    <a14:imgEffect>
                      <a14:brightnessContrast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6842" y="2662076"/>
            <a:ext cx="2787416" cy="3268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8684" y="2678185"/>
            <a:ext cx="2708158" cy="3252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34" y="2697112"/>
            <a:ext cx="2781275" cy="3252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9877" y="2346300"/>
            <a:ext cx="157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Обычное время</a:t>
            </a:r>
            <a:endParaRPr lang="ru-RU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770277" y="2340608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Май-июнь 2020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09099" y="2302718"/>
            <a:ext cx="157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Обычное время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909499" y="2297026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Май-июнь 2020</a:t>
            </a:r>
            <a:endParaRPr lang="ru-RU" sz="1600" dirty="0"/>
          </a:p>
        </p:txBody>
      </p:sp>
      <p:sp>
        <p:nvSpPr>
          <p:cNvPr id="22" name="Rectangle 21"/>
          <p:cNvSpPr/>
          <p:nvPr/>
        </p:nvSpPr>
        <p:spPr>
          <a:xfrm>
            <a:off x="777240" y="505665"/>
            <a:ext cx="10150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Анализ сигналов мобильных приложений в обычное время и во время </a:t>
            </a:r>
            <a:r>
              <a:rPr lang="ru-RU" sz="2400" dirty="0" smtClean="0"/>
              <a:t>ограничений в Москве </a:t>
            </a:r>
            <a:endParaRPr lang="ru-RU" sz="24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25434" y="6553395"/>
            <a:ext cx="6232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Источник :</a:t>
            </a:r>
            <a:r>
              <a:rPr lang="ru-RU" sz="1600" dirty="0" smtClean="0"/>
              <a:t>Исследование </a:t>
            </a:r>
            <a:r>
              <a:rPr lang="ru-RU" sz="1600" dirty="0" smtClean="0"/>
              <a:t>докладчика на данных компании </a:t>
            </a:r>
            <a:r>
              <a:rPr lang="en-GB" sz="1600" dirty="0" err="1" smtClean="0"/>
              <a:t>Locomizer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329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38200" y="1722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Задача </a:t>
            </a:r>
            <a:r>
              <a:rPr lang="en-GB" sz="3200" b="1" dirty="0" smtClean="0"/>
              <a:t>II</a:t>
            </a:r>
            <a:r>
              <a:rPr lang="ru-RU" sz="3200" b="1" dirty="0" smtClean="0"/>
              <a:t>: </a:t>
            </a:r>
            <a:r>
              <a:rPr lang="ru-RU" sz="3200" dirty="0" smtClean="0"/>
              <a:t>предотвращение распространения вируса путем </a:t>
            </a:r>
            <a:r>
              <a:rPr lang="ru-RU" sz="3200" dirty="0" smtClean="0"/>
              <a:t>предупреждения об угрозе заражения </a:t>
            </a:r>
            <a:r>
              <a:rPr lang="ru-RU" sz="3200" dirty="0" smtClean="0"/>
              <a:t>и ограничения передвижений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b="1" dirty="0" smtClean="0"/>
              <a:t>Вызов: </a:t>
            </a:r>
            <a:r>
              <a:rPr lang="ru-RU" sz="2800" dirty="0" smtClean="0"/>
              <a:t>найти баланс между эффективностью ограничения физических контактов и риском нарушения персональных данных</a:t>
            </a:r>
            <a:endParaRPr lang="ru-RU" sz="2800" dirty="0"/>
          </a:p>
        </p:txBody>
      </p:sp>
      <p:sp>
        <p:nvSpPr>
          <p:cNvPr id="10" name="Rectangle 9"/>
          <p:cNvSpPr/>
          <p:nvPr/>
        </p:nvSpPr>
        <p:spPr>
          <a:xfrm>
            <a:off x="914400" y="4391819"/>
            <a:ext cx="865813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+mj-lt"/>
                <a:ea typeface="+mj-ea"/>
                <a:cs typeface="+mj-cs"/>
              </a:rPr>
              <a:t>Сложности:</a:t>
            </a:r>
            <a:endParaRPr lang="en-GB" sz="2400" b="1" dirty="0" smtClean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м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асштаб и скорость распространения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н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еобходимость обеспечить приватность персональных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  <a:ea typeface="+mj-ea"/>
                <a:cs typeface="+mj-cs"/>
              </a:rPr>
              <a:t>т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ехнологические недостатки при отслеживании контактов</a:t>
            </a:r>
            <a:endParaRPr lang="ru-RU" sz="2400" b="1" dirty="0" smtClean="0">
              <a:latin typeface="+mj-lt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070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8753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956745" y="3307444"/>
            <a:ext cx="46865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038821" y="3305482"/>
            <a:ext cx="4426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Социальный мониторинг, ДИТ Москвы</a:t>
            </a:r>
            <a:endParaRPr lang="ru-RU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7212269" y="3769109"/>
            <a:ext cx="4260076" cy="3088891"/>
          </a:xfrm>
          <a:prstGeom prst="roundRect">
            <a:avLst>
              <a:gd name="adj" fmla="val 6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Москвичей с коронавирусом обязали присылать селфи – чтобы подтвердить, что  они дом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66" y="3860549"/>
            <a:ext cx="1339720" cy="29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5934" y="472972"/>
            <a:ext cx="11015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+mj-lt"/>
                <a:ea typeface="+mj-ea"/>
                <a:cs typeface="+mj-cs"/>
              </a:rPr>
              <a:t>Решение : </a:t>
            </a:r>
            <a:r>
              <a:rPr lang="ru-RU" sz="2400" dirty="0">
                <a:latin typeface="+mj-lt"/>
                <a:ea typeface="+mj-ea"/>
                <a:cs typeface="+mj-cs"/>
              </a:rPr>
              <a:t>мобильные приложения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для отслеживания передвижения</a:t>
            </a:r>
          </a:p>
          <a:p>
            <a:r>
              <a:rPr lang="ru-RU" sz="2400" dirty="0" smtClean="0">
                <a:latin typeface="+mj-lt"/>
                <a:ea typeface="+mj-ea"/>
                <a:cs typeface="+mj-cs"/>
              </a:rPr>
              <a:t>с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заложенным принципом «</a:t>
            </a:r>
            <a:r>
              <a:rPr lang="en-GB" sz="2400" dirty="0" smtClean="0">
                <a:latin typeface="+mj-lt"/>
                <a:ea typeface="+mj-ea"/>
                <a:cs typeface="+mj-cs"/>
              </a:rPr>
              <a:t>privacy by design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»</a:t>
            </a:r>
            <a:endParaRPr lang="ru-RU" sz="2400" dirty="0"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81836" y="3756466"/>
            <a:ext cx="3071709" cy="3048160"/>
            <a:chOff x="1529214" y="3769109"/>
            <a:chExt cx="3574035" cy="3186499"/>
          </a:xfrm>
        </p:grpSpPr>
        <p:pic>
          <p:nvPicPr>
            <p:cNvPr id="1028" name="Picture 4" descr="https://www.hardwareluxx.ru/images/cdn01/A67BB6A6F5A14E2FB76DDA6389EAC703/img/AAC3F40C761149CDA55FD910E1EDD5EF/Apple_google-partner-on-covid-19-contact-tracing-technology-2_AAC3F40C761149CDA55FD910E1EDD5EF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102" y="3769109"/>
              <a:ext cx="3526261" cy="202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9214" y="5782658"/>
              <a:ext cx="3574035" cy="1172950"/>
            </a:xfrm>
            <a:prstGeom prst="rect">
              <a:avLst/>
            </a:prstGeom>
          </p:spPr>
        </p:pic>
      </p:grpSp>
      <p:pic>
        <p:nvPicPr>
          <p:cNvPr id="1030" name="Picture 6" descr="https://medialeaks.ru/wp-content/uploads/2020/04/EUePFPjWsAMBMcJ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839" y="3876431"/>
            <a:ext cx="1700722" cy="29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5934" y="1263420"/>
            <a:ext cx="1535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+mj-lt"/>
                <a:ea typeface="+mj-ea"/>
                <a:cs typeface="+mj-cs"/>
              </a:rPr>
              <a:t>Примеры :</a:t>
            </a:r>
            <a:endParaRPr lang="ru-RU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72853" y="1581487"/>
            <a:ext cx="53381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Цель: </a:t>
            </a:r>
            <a:r>
              <a:rPr lang="ru-RU" sz="1600" b="1" dirty="0" smtClean="0">
                <a:latin typeface="+mj-lt"/>
                <a:ea typeface="+mj-ea"/>
                <a:cs typeface="+mj-cs"/>
              </a:rPr>
              <a:t>контроль</a:t>
            </a:r>
            <a:r>
              <a:rPr lang="ru-RU" sz="1600" b="1" dirty="0" smtClean="0">
                <a:latin typeface="+mj-lt"/>
                <a:ea typeface="+mj-ea"/>
                <a:cs typeface="+mj-cs"/>
              </a:rPr>
              <a:t> передвижения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Где: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Россия, Китай, Южная Корея</a:t>
            </a:r>
            <a:r>
              <a:rPr lang="en-GB" sz="1600" dirty="0" smtClean="0">
                <a:latin typeface="+mj-lt"/>
                <a:ea typeface="+mj-ea"/>
                <a:cs typeface="+mj-cs"/>
              </a:rPr>
              <a:t>,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Израиль</a:t>
            </a: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Как :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отслеживание локации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по </a:t>
            </a:r>
            <a:r>
              <a:rPr lang="en-GB" sz="1600" dirty="0" smtClean="0">
                <a:latin typeface="+mj-lt"/>
                <a:ea typeface="+mj-ea"/>
                <a:cs typeface="+mj-cs"/>
              </a:rPr>
              <a:t>GPS</a:t>
            </a:r>
            <a:endParaRPr lang="ru-RU" sz="1600" dirty="0" smtClean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Плюс: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успешно снизило количество опасных контактов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Минус:</a:t>
            </a:r>
            <a:r>
              <a:rPr lang="ru-RU" b="1" dirty="0" smtClean="0">
                <a:latin typeface="+mj-lt"/>
                <a:ea typeface="+mj-ea"/>
                <a:cs typeface="+mj-cs"/>
              </a:rPr>
              <a:t>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нарушены права граждан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1617" y="1643204"/>
            <a:ext cx="5007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Цель: </a:t>
            </a:r>
            <a:r>
              <a:rPr lang="ru-RU" sz="1600" b="1" dirty="0" smtClean="0">
                <a:latin typeface="+mj-lt"/>
                <a:ea typeface="+mj-ea"/>
                <a:cs typeface="+mj-cs"/>
              </a:rPr>
              <a:t>предупреждение об угрозе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Где: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Европа, США,ОАЭ, Австралия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Как : </a:t>
            </a:r>
            <a:r>
              <a:rPr lang="en-GB" sz="1600" dirty="0" smtClean="0">
                <a:latin typeface="+mj-lt"/>
                <a:ea typeface="+mj-ea"/>
                <a:cs typeface="+mj-cs"/>
              </a:rPr>
              <a:t>Bluetooth 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сигнал между устройствами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j-lt"/>
                <a:ea typeface="+mj-ea"/>
                <a:cs typeface="+mj-cs"/>
              </a:rPr>
              <a:t>Плюс: </a:t>
            </a:r>
            <a:r>
              <a:rPr lang="en-GB" sz="1600" dirty="0" smtClean="0">
                <a:latin typeface="+mj-lt"/>
                <a:ea typeface="+mj-ea"/>
                <a:cs typeface="+mj-cs"/>
              </a:rPr>
              <a:t>privacy by design</a:t>
            </a:r>
            <a:r>
              <a:rPr lang="ru-RU" sz="1600" dirty="0" smtClean="0">
                <a:latin typeface="+mj-lt"/>
                <a:ea typeface="+mj-ea"/>
                <a:cs typeface="+mj-cs"/>
              </a:rPr>
              <a:t> </a:t>
            </a:r>
            <a:endParaRPr lang="ru-RU" sz="1400" dirty="0" smtClean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 smtClean="0">
                <a:latin typeface="+mj-lt"/>
                <a:ea typeface="+mj-ea"/>
                <a:cs typeface="+mj-cs"/>
              </a:rPr>
              <a:t>Минус: </a:t>
            </a:r>
            <a:r>
              <a:rPr lang="ru-RU" dirty="0" smtClean="0">
                <a:latin typeface="+mj-lt"/>
                <a:ea typeface="+mj-ea"/>
                <a:cs typeface="+mj-cs"/>
              </a:rPr>
              <a:t>неуспешно в тех странах, где необязательно</a:t>
            </a:r>
            <a:endParaRPr lang="ru-RU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389" y="3340263"/>
            <a:ext cx="397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Contact-tracing apps</a:t>
            </a:r>
            <a:r>
              <a:rPr lang="ru-RU" sz="2000" dirty="0" smtClean="0"/>
              <a:t>, </a:t>
            </a:r>
            <a:r>
              <a:rPr lang="en-GB" sz="2000" dirty="0" err="1" smtClean="0"/>
              <a:t>Apple&amp;Google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7539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1162272" y="2750185"/>
            <a:ext cx="40264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9587" y="1952466"/>
            <a:ext cx="10810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2800" b="1" dirty="0" smtClean="0"/>
              <a:t>Задача </a:t>
            </a:r>
            <a:r>
              <a:rPr lang="en-GB" sz="2800" b="1" dirty="0" smtClean="0"/>
              <a:t>III</a:t>
            </a:r>
            <a:r>
              <a:rPr lang="ru-RU" sz="2800" b="1" dirty="0" smtClean="0"/>
              <a:t> </a:t>
            </a:r>
            <a:r>
              <a:rPr lang="ru-RU" sz="2800" b="1" dirty="0" smtClean="0"/>
              <a:t>: </a:t>
            </a:r>
            <a:r>
              <a:rPr lang="ru-RU" sz="2800" dirty="0" smtClean="0"/>
              <a:t>оценить насколько «здоровая» и безопасная текущая инфраструктура города </a:t>
            </a:r>
            <a:r>
              <a:rPr lang="ru-RU" sz="2800" dirty="0" smtClean="0"/>
              <a:t>и адаптировать ее к новым реалиям</a:t>
            </a:r>
            <a:endParaRPr lang="ru-RU" sz="2800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sz="2400" b="1" dirty="0" smtClean="0"/>
              <a:t>Вызов</a:t>
            </a:r>
            <a:r>
              <a:rPr lang="ru-RU" sz="2400" b="1" dirty="0" smtClean="0"/>
              <a:t>: </a:t>
            </a:r>
            <a:r>
              <a:rPr lang="ru-RU" sz="2400" dirty="0" smtClean="0"/>
              <a:t>с помощью городского планирования сделать перемещения людей по городу короче и безопаснее, </a:t>
            </a:r>
            <a:r>
              <a:rPr lang="ru-RU" sz="2400" dirty="0" smtClean="0"/>
              <a:t>при этом не ухудшая </a:t>
            </a:r>
            <a:r>
              <a:rPr lang="ru-RU" sz="2400" dirty="0" smtClean="0"/>
              <a:t>качество </a:t>
            </a:r>
            <a:r>
              <a:rPr lang="ru-RU" sz="2400" dirty="0" smtClean="0"/>
              <a:t>жизни</a:t>
            </a:r>
          </a:p>
          <a:p>
            <a:pPr>
              <a:lnSpc>
                <a:spcPct val="150000"/>
              </a:lnSpc>
            </a:pPr>
            <a:endParaRPr lang="ru-RU" sz="3200" dirty="0"/>
          </a:p>
        </p:txBody>
      </p:sp>
      <p:sp>
        <p:nvSpPr>
          <p:cNvPr id="14" name="Rectangle 13"/>
          <p:cNvSpPr/>
          <p:nvPr/>
        </p:nvSpPr>
        <p:spPr>
          <a:xfrm>
            <a:off x="542924" y="4097625"/>
            <a:ext cx="10744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+mj-lt"/>
                <a:ea typeface="+mj-ea"/>
                <a:cs typeface="+mj-cs"/>
              </a:rPr>
              <a:t>Сложности: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  <a:ea typeface="+mj-ea"/>
                <a:cs typeface="+mj-cs"/>
              </a:rPr>
              <a:t>Баланс между удобством жителей и их безопасностью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  <a:ea typeface="+mj-ea"/>
                <a:cs typeface="+mj-cs"/>
              </a:rPr>
              <a:t>Ограниченные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j-lt"/>
                <a:ea typeface="+mj-ea"/>
                <a:cs typeface="+mj-cs"/>
              </a:rPr>
              <a:t>Нет точного понимания, какие изменения эффективны</a:t>
            </a:r>
            <a:endParaRPr lang="ru-RU"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7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1162272" y="2750185"/>
            <a:ext cx="40264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945" y="3173436"/>
            <a:ext cx="3420306" cy="3707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3900" y="550852"/>
            <a:ext cx="1074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+mj-lt"/>
                <a:ea typeface="+mj-ea"/>
                <a:cs typeface="+mj-cs"/>
              </a:rPr>
              <a:t>Решение</a:t>
            </a:r>
            <a:r>
              <a:rPr lang="en-GB" sz="2800" b="1" dirty="0" smtClean="0">
                <a:latin typeface="+mj-lt"/>
                <a:ea typeface="+mj-ea"/>
                <a:cs typeface="+mj-cs"/>
              </a:rPr>
              <a:t> 1 </a:t>
            </a:r>
            <a:r>
              <a:rPr lang="ru-RU" sz="2800" b="1" dirty="0" smtClean="0">
                <a:latin typeface="+mj-lt"/>
                <a:ea typeface="+mj-ea"/>
                <a:cs typeface="+mj-cs"/>
              </a:rPr>
              <a:t>: </a:t>
            </a:r>
            <a:r>
              <a:rPr lang="ru-RU" sz="2800" dirty="0" smtClean="0">
                <a:latin typeface="+mj-lt"/>
                <a:ea typeface="+mj-ea"/>
                <a:cs typeface="+mj-cs"/>
              </a:rPr>
              <a:t>продвижение зеленых </a:t>
            </a:r>
            <a:r>
              <a:rPr lang="ru-RU" sz="2800" dirty="0" smtClean="0">
                <a:latin typeface="+mj-lt"/>
                <a:ea typeface="+mj-ea"/>
                <a:cs typeface="+mj-cs"/>
              </a:rPr>
              <a:t>видов </a:t>
            </a:r>
            <a:r>
              <a:rPr lang="ru-RU" sz="2800" dirty="0" smtClean="0">
                <a:latin typeface="+mj-lt"/>
                <a:ea typeface="+mj-ea"/>
                <a:cs typeface="+mj-cs"/>
              </a:rPr>
              <a:t>транспорта и создание инфраструктуры для них</a:t>
            </a:r>
            <a:endParaRPr lang="ru-RU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879" y="1619482"/>
            <a:ext cx="66276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Меры: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Расширение тротуаров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Создание временных велодорожек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Ограничение движения автомобилей внутри кварталов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Развитие кик и </a:t>
            </a:r>
            <a:r>
              <a:rPr lang="ru-RU" sz="2000" dirty="0" err="1" smtClean="0"/>
              <a:t>велошеринга</a:t>
            </a:r>
            <a:endParaRPr lang="ru-RU" sz="2000" dirty="0" smtClean="0"/>
          </a:p>
          <a:p>
            <a:endParaRPr lang="ru-RU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86" y="3648475"/>
            <a:ext cx="4983356" cy="31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0" y="-31591"/>
            <a:ext cx="12252960" cy="7088580"/>
            <a:chOff x="0" y="-31591"/>
            <a:chExt cx="12252960" cy="7088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9" b="9107"/>
            <a:stretch/>
          </p:blipFill>
          <p:spPr>
            <a:xfrm>
              <a:off x="0" y="-31591"/>
              <a:ext cx="12252960" cy="70885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12192000" cy="70408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1162272" y="2750185"/>
            <a:ext cx="40264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458487" y="546209"/>
            <a:ext cx="1074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+mj-lt"/>
                <a:ea typeface="+mj-ea"/>
                <a:cs typeface="+mj-cs"/>
              </a:rPr>
              <a:t>Решение 2: </a:t>
            </a:r>
            <a:r>
              <a:rPr lang="ru-RU" sz="2400" dirty="0" smtClean="0">
                <a:latin typeface="+mj-lt"/>
                <a:ea typeface="+mj-ea"/>
                <a:cs typeface="+mj-cs"/>
              </a:rPr>
              <a:t>развитие идеи 15-минутного города – «компактного» города, где все необходимые услуги доступны горожанину в 15-мин ходьбы от его дома</a:t>
            </a:r>
            <a:endParaRPr lang="ru-RU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87" y="2316205"/>
            <a:ext cx="5886449" cy="407376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92034" y="6629986"/>
            <a:ext cx="504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cs typeface="Arial" panose="020B0604020202020204" pitchFamily="34" charset="0"/>
              </a:rPr>
              <a:t>Источник : </a:t>
            </a:r>
            <a:r>
              <a:rPr lang="en-GB" sz="1600" dirty="0" err="1" smtClean="0">
                <a:cs typeface="Arial" panose="020B0604020202020204" pitchFamily="34" charset="0"/>
              </a:rPr>
              <a:t>Habidatum</a:t>
            </a:r>
            <a:r>
              <a:rPr lang="en-GB" sz="1600" dirty="0" smtClean="0">
                <a:cs typeface="Arial" panose="020B0604020202020204" pitchFamily="34" charset="0"/>
              </a:rPr>
              <a:t> 20.08</a:t>
            </a:r>
            <a:r>
              <a:rPr lang="ru-RU" sz="1600" dirty="0" smtClean="0">
                <a:cs typeface="Arial" panose="020B0604020202020204" pitchFamily="34" charset="0"/>
              </a:rPr>
              <a:t>.2020</a:t>
            </a:r>
            <a:endParaRPr lang="ru-RU" sz="1600" dirty="0"/>
          </a:p>
        </p:txBody>
      </p:sp>
      <p:pic>
        <p:nvPicPr>
          <p:cNvPr id="12" name="Picture 4" descr="The 15-minute infrastructure trend that could change public transit as we  know 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83" y="2252722"/>
            <a:ext cx="3005970" cy="41372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461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Технологические вызовы для городов в 2020 году</vt:lpstr>
      <vt:lpstr>Задача I : оценить эффективность мер правительства в связи с COVID-19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Вызовы для городов</dc:title>
  <dc:creator>Инесса Трегубова</dc:creator>
  <cp:lastModifiedBy>Инесса Трегубова</cp:lastModifiedBy>
  <cp:revision>44</cp:revision>
  <dcterms:created xsi:type="dcterms:W3CDTF">2020-12-19T07:28:24Z</dcterms:created>
  <dcterms:modified xsi:type="dcterms:W3CDTF">2020-12-20T19:57:46Z</dcterms:modified>
</cp:coreProperties>
</file>